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5"/>
  </p:notesMasterIdLst>
  <p:sldIdLst>
    <p:sldId id="408" r:id="rId2"/>
    <p:sldId id="417"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C9E"/>
    <a:srgbClr val="8FEEE2"/>
    <a:srgbClr val="D6EEEC"/>
    <a:srgbClr val="D5A202"/>
    <a:srgbClr val="F7DE9C"/>
    <a:srgbClr val="E4F6F7"/>
    <a:srgbClr val="E8E9F4"/>
    <a:srgbClr val="001033"/>
    <a:srgbClr val="100300"/>
    <a:srgbClr val="C6DE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17" autoAdjust="0"/>
    <p:restoredTop sz="96058"/>
  </p:normalViewPr>
  <p:slideViewPr>
    <p:cSldViewPr snapToGrid="0" snapToObjects="1">
      <p:cViewPr varScale="1">
        <p:scale>
          <a:sx n="108" d="100"/>
          <a:sy n="108" d="100"/>
        </p:scale>
        <p:origin x="720" y="13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9/6/2024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de.smartsheet.com/try-it?trp=50083"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chemeClr val="bg2">
                <a:lumMod val="90000"/>
              </a:schemeClr>
            </a:gs>
          </a:gsLst>
          <a:lin ang="8100000" scaled="0"/>
        </a:gradFill>
        <a:effectLst/>
      </p:bgPr>
    </p:bg>
    <p:spTree>
      <p:nvGrpSpPr>
        <p:cNvPr id="1" name=""/>
        <p:cNvGrpSpPr/>
        <p:nvPr/>
      </p:nvGrpSpPr>
      <p:grpSpPr>
        <a:xfrm>
          <a:off x="0" y="0"/>
          <a:ext cx="0" cy="0"/>
          <a:chOff x="0" y="0"/>
          <a:chExt cx="0" cy="0"/>
        </a:xfrm>
      </p:grpSpPr>
      <p:pic>
        <p:nvPicPr>
          <p:cNvPr id="2" name="Picture 1" descr="Abstrakte 3D-Wellen mit Farbverlauf">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23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0"/>
            <a:ext cx="12192000" cy="6858000"/>
          </a:xfrm>
          <a:prstGeom prst="rect">
            <a:avLst/>
          </a:prstGeom>
          <a:gradFill>
            <a:gsLst>
              <a:gs pos="13000">
                <a:schemeClr val="bg2">
                  <a:alpha val="64000"/>
                  <a:lumMod val="0"/>
                  <a:lumOff val="100000"/>
                </a:schemeClr>
              </a:gs>
              <a:gs pos="57000">
                <a:schemeClr val="bg2">
                  <a:alpha val="58774"/>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8DBC8DA-32E0-BEA0-5780-166A54D97B2C}"/>
              </a:ext>
            </a:extLst>
          </p:cNvPr>
          <p:cNvSpPr txBox="1"/>
          <p:nvPr/>
        </p:nvSpPr>
        <p:spPr>
          <a:xfrm>
            <a:off x="249647" y="282533"/>
            <a:ext cx="6290301" cy="1077218"/>
          </a:xfrm>
          <a:prstGeom prst="rect">
            <a:avLst/>
          </a:prstGeom>
          <a:noFill/>
          <a:effectLst/>
        </p:spPr>
        <p:txBody>
          <a:bodyPr wrap="square" rtlCol="0">
            <a:spAutoFit/>
          </a:bodyPr>
          <a:lstStyle/>
          <a:p>
            <a:pPr rtl="0"/>
            <a:r>
              <a:rPr lang="de-DE" sz="3200" b="1">
                <a:solidFill>
                  <a:schemeClr val="tx1">
                    <a:lumMod val="65000"/>
                    <a:lumOff val="35000"/>
                  </a:schemeClr>
                </a:solidFill>
                <a:latin typeface="Century Gothic" panose="020B0502020202020204" pitchFamily="34" charset="0"/>
              </a:rPr>
              <a:t>Einfache Balanced-Scorecard-Vorlage</a:t>
            </a:r>
          </a:p>
        </p:txBody>
      </p:sp>
      <p:sp>
        <p:nvSpPr>
          <p:cNvPr id="9" name="TextBox 8">
            <a:extLst>
              <a:ext uri="{FF2B5EF4-FFF2-40B4-BE49-F238E27FC236}">
                <a16:creationId xmlns:a16="http://schemas.microsoft.com/office/drawing/2014/main" id="{3AC1BCFF-B72F-37BA-FB19-3DF74CA08098}"/>
              </a:ext>
            </a:extLst>
          </p:cNvPr>
          <p:cNvSpPr txBox="1"/>
          <p:nvPr/>
        </p:nvSpPr>
        <p:spPr>
          <a:xfrm>
            <a:off x="293142" y="1366333"/>
            <a:ext cx="4717229" cy="5100179"/>
          </a:xfrm>
          <a:prstGeom prst="rect">
            <a:avLst/>
          </a:prstGeom>
          <a:noFill/>
        </p:spPr>
        <p:txBody>
          <a:bodyPr wrap="square" rtlCol="0">
            <a:spAutoFit/>
          </a:bodyPr>
          <a:lstStyle/>
          <a:p>
            <a:pPr algn="l" rtl="0">
              <a:lnSpc>
                <a:spcPct val="120000"/>
              </a:lnSpc>
              <a:spcBef>
                <a:spcPts val="0"/>
              </a:spcBef>
              <a:spcAft>
                <a:spcPts val="1200"/>
              </a:spcAft>
            </a:pPr>
            <a:r>
              <a:rPr lang="de-DE" sz="1200" b="1" i="0" u="none" strike="noStrike" dirty="0">
                <a:solidFill>
                  <a:srgbClr val="000000"/>
                </a:solidFill>
                <a:effectLst/>
                <a:latin typeface="Century Gothic" panose="020B0502020202020204" pitchFamily="34" charset="0"/>
              </a:rPr>
              <a:t>Verwendung dieser Vorlage</a:t>
            </a:r>
            <a:r>
              <a:rPr lang="de-DE" sz="1200" i="0" u="none" strike="noStrike" dirty="0">
                <a:solidFill>
                  <a:srgbClr val="000000"/>
                </a:solidFill>
                <a:effectLst/>
                <a:latin typeface="Century Gothic" panose="020B0502020202020204" pitchFamily="34" charset="0"/>
              </a:rPr>
              <a:t>: Strategieplaner*innen können diese </a:t>
            </a:r>
            <a:r>
              <a:rPr lang="de-DE" sz="1200" i="0" u="none" strike="noStrike" dirty="0" err="1">
                <a:solidFill>
                  <a:srgbClr val="000000"/>
                </a:solidFill>
                <a:effectLst/>
                <a:latin typeface="Century Gothic" panose="020B0502020202020204" pitchFamily="34" charset="0"/>
              </a:rPr>
              <a:t>Balanced</a:t>
            </a:r>
            <a:r>
              <a:rPr lang="de-DE" sz="1200" i="0" u="none" strike="noStrike" dirty="0">
                <a:solidFill>
                  <a:srgbClr val="000000"/>
                </a:solidFill>
                <a:effectLst/>
                <a:latin typeface="Century Gothic" panose="020B0502020202020204" pitchFamily="34" charset="0"/>
              </a:rPr>
              <a:t>-</a:t>
            </a:r>
            <a:r>
              <a:rPr lang="de-DE" sz="1200" i="0" u="none" strike="noStrike" dirty="0" err="1">
                <a:solidFill>
                  <a:srgbClr val="000000"/>
                </a:solidFill>
                <a:effectLst/>
                <a:latin typeface="Century Gothic" panose="020B0502020202020204" pitchFamily="34" charset="0"/>
              </a:rPr>
              <a:t>Scorecard</a:t>
            </a:r>
            <a:r>
              <a:rPr lang="de-DE" sz="1200" i="0" u="none" strike="noStrike" dirty="0">
                <a:solidFill>
                  <a:srgbClr val="000000"/>
                </a:solidFill>
                <a:effectLst/>
                <a:latin typeface="Century Gothic" panose="020B0502020202020204" pitchFamily="34" charset="0"/>
              </a:rPr>
              <a:t>-Vorlage verwenden, um Unternehmensaktivitäten an der übergeordneten Vision und den strategischen Zielen auszurichten. Diese Vorlage ist besonders nützlich für Organisationen, die einen strukturierten Ansatz benötigen, um die Leistung in allen wichtigen Geschäftsbereichen zu verwalten und zu messen, von Finanzen bis hin zu Aus- und Weiterbildung. Beispielsweise könnte ein Start-up, das Wachstumsmesszahlen überwachen möchte, oder ein Fertigungsunternehmen, das die operative Effizienz verbessern möchte, diesen Rahmen nutzen, um klare Ziele und Initiativen festzulegen.</a:t>
            </a:r>
          </a:p>
          <a:p>
            <a:pPr algn="l" rtl="0">
              <a:lnSpc>
                <a:spcPct val="120000"/>
              </a:lnSpc>
              <a:spcBef>
                <a:spcPts val="0"/>
              </a:spcBef>
              <a:spcAft>
                <a:spcPts val="1200"/>
              </a:spcAft>
            </a:pPr>
            <a:r>
              <a:rPr lang="de-DE" sz="1200" b="1" i="0" u="none" strike="noStrike" dirty="0">
                <a:solidFill>
                  <a:srgbClr val="000000"/>
                </a:solidFill>
                <a:effectLst/>
                <a:latin typeface="Century Gothic" panose="020B0502020202020204" pitchFamily="34" charset="0"/>
              </a:rPr>
              <a:t>Besonderheiten der Vorlage</a:t>
            </a:r>
            <a:r>
              <a:rPr lang="de-DE" sz="1200" i="0" u="none" strike="noStrike" dirty="0">
                <a:solidFill>
                  <a:srgbClr val="000000"/>
                </a:solidFill>
                <a:effectLst/>
                <a:latin typeface="Century Gothic" panose="020B0502020202020204" pitchFamily="34" charset="0"/>
              </a:rPr>
              <a:t>: Diese Vorlage listet strategische Ziele und Messgrößen zusammen mit einer 5-Jahres-Prognose für Ziele und entsprechende Initiativen für die langfristige Planung auf. Die Vorlage zeigt, wie sich Ziele im Laufe der Zeit entwickeln, z. B. jährliches Umsatzwachstum oder Neukundengewinnung, sodass Unternehmen ihre Strategien bei Bedarf anpassen können. Das einfache Design bildet Finanz- und Kundenmesszahlen neben den Vorgaben für interne Prozesse und Innovationen ab, wodurch diese leicht verständlich und nachvollziehbar werden.</a:t>
            </a:r>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a:blip r:embed="rId4"/>
          <a:srcRect/>
          <a:stretch/>
        </p:blipFill>
        <p:spPr>
          <a:xfrm>
            <a:off x="5329871" y="1588885"/>
            <a:ext cx="6542629" cy="3680229"/>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a:srcRect/>
          <a:stretch/>
        </p:blipFill>
        <p:spPr>
          <a:xfrm>
            <a:off x="7699738" y="310605"/>
            <a:ext cx="4170545" cy="829501"/>
          </a:xfrm>
          <a:prstGeom prst="rect">
            <a:avLst/>
          </a:prstGeom>
        </p:spPr>
      </p:pic>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9" name="Picture 58" descr="Abstrakte 3D-Wellen mit Farbverlauf">
            <a:extLst>
              <a:ext uri="{FF2B5EF4-FFF2-40B4-BE49-F238E27FC236}">
                <a16:creationId xmlns:a16="http://schemas.microsoft.com/office/drawing/2014/main" id="{39DE8B31-63FF-D83B-C6AD-82BF829B287C}"/>
              </a:ext>
            </a:extLst>
          </p:cNvPr>
          <p:cNvPicPr>
            <a:picLocks noChangeAspect="1"/>
          </p:cNvPicPr>
          <p:nvPr/>
        </p:nvPicPr>
        <p:blipFill>
          <a:blip r:embed="rId2" cstate="email">
            <a:grayscl/>
            <a:alphaModFix amt="5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54000"/>
                    </a14:imgEffect>
                  </a14:imgLayer>
                </a14:imgProps>
              </a:ext>
              <a:ext uri="{28A0092B-C50C-407E-A947-70E740481C1C}">
                <a14:useLocalDpi xmlns:a14="http://schemas.microsoft.com/office/drawing/2010/main"/>
              </a:ext>
            </a:extLst>
          </a:blip>
          <a:stretch>
            <a:fillRect/>
          </a:stretch>
        </p:blipFill>
        <p:spPr>
          <a:xfrm rot="10800000">
            <a:off x="-8126" y="0"/>
            <a:ext cx="12208252" cy="6867144"/>
          </a:xfrm>
          <a:prstGeom prst="rect">
            <a:avLst/>
          </a:prstGeom>
        </p:spPr>
      </p:pic>
      <p:graphicFrame>
        <p:nvGraphicFramePr>
          <p:cNvPr id="5" name="Table 4">
            <a:extLst>
              <a:ext uri="{FF2B5EF4-FFF2-40B4-BE49-F238E27FC236}">
                <a16:creationId xmlns:a16="http://schemas.microsoft.com/office/drawing/2014/main" id="{36929D4C-8128-1AA2-8D12-09D03D8E238A}"/>
              </a:ext>
            </a:extLst>
          </p:cNvPr>
          <p:cNvGraphicFramePr>
            <a:graphicFrameLocks noGrp="1"/>
          </p:cNvGraphicFramePr>
          <p:nvPr>
            <p:extLst>
              <p:ext uri="{D42A27DB-BD31-4B8C-83A1-F6EECF244321}">
                <p14:modId xmlns:p14="http://schemas.microsoft.com/office/powerpoint/2010/main" val="1926084019"/>
              </p:ext>
            </p:extLst>
          </p:nvPr>
        </p:nvGraphicFramePr>
        <p:xfrm>
          <a:off x="820324" y="685944"/>
          <a:ext cx="11093439" cy="5878656"/>
        </p:xfrm>
        <a:graphic>
          <a:graphicData uri="http://schemas.openxmlformats.org/drawingml/2006/table">
            <a:tbl>
              <a:tblPr firstRow="1" bandRow="1">
                <a:tableStyleId>{5940675A-B579-460E-94D1-54222C63F5DA}</a:tableStyleId>
              </a:tblPr>
              <a:tblGrid>
                <a:gridCol w="3219241">
                  <a:extLst>
                    <a:ext uri="{9D8B030D-6E8A-4147-A177-3AD203B41FA5}">
                      <a16:colId xmlns:a16="http://schemas.microsoft.com/office/drawing/2014/main" val="4190651750"/>
                    </a:ext>
                  </a:extLst>
                </a:gridCol>
                <a:gridCol w="2037144">
                  <a:extLst>
                    <a:ext uri="{9D8B030D-6E8A-4147-A177-3AD203B41FA5}">
                      <a16:colId xmlns:a16="http://schemas.microsoft.com/office/drawing/2014/main" val="2419315493"/>
                    </a:ext>
                  </a:extLst>
                </a:gridCol>
                <a:gridCol w="759299">
                  <a:extLst>
                    <a:ext uri="{9D8B030D-6E8A-4147-A177-3AD203B41FA5}">
                      <a16:colId xmlns:a16="http://schemas.microsoft.com/office/drawing/2014/main" val="1885434010"/>
                    </a:ext>
                  </a:extLst>
                </a:gridCol>
                <a:gridCol w="759299">
                  <a:extLst>
                    <a:ext uri="{9D8B030D-6E8A-4147-A177-3AD203B41FA5}">
                      <a16:colId xmlns:a16="http://schemas.microsoft.com/office/drawing/2014/main" val="540134992"/>
                    </a:ext>
                  </a:extLst>
                </a:gridCol>
                <a:gridCol w="759300">
                  <a:extLst>
                    <a:ext uri="{9D8B030D-6E8A-4147-A177-3AD203B41FA5}">
                      <a16:colId xmlns:a16="http://schemas.microsoft.com/office/drawing/2014/main" val="1243384112"/>
                    </a:ext>
                  </a:extLst>
                </a:gridCol>
                <a:gridCol w="759299">
                  <a:extLst>
                    <a:ext uri="{9D8B030D-6E8A-4147-A177-3AD203B41FA5}">
                      <a16:colId xmlns:a16="http://schemas.microsoft.com/office/drawing/2014/main" val="1303351150"/>
                    </a:ext>
                  </a:extLst>
                </a:gridCol>
                <a:gridCol w="759299">
                  <a:extLst>
                    <a:ext uri="{9D8B030D-6E8A-4147-A177-3AD203B41FA5}">
                      <a16:colId xmlns:a16="http://schemas.microsoft.com/office/drawing/2014/main" val="4270164160"/>
                    </a:ext>
                  </a:extLst>
                </a:gridCol>
                <a:gridCol w="2040558">
                  <a:extLst>
                    <a:ext uri="{9D8B030D-6E8A-4147-A177-3AD203B41FA5}">
                      <a16:colId xmlns:a16="http://schemas.microsoft.com/office/drawing/2014/main" val="1287570184"/>
                    </a:ext>
                  </a:extLst>
                </a:gridCol>
              </a:tblGrid>
              <a:tr h="1305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dirty="0">
                          <a:ln>
                            <a:noFill/>
                          </a:ln>
                          <a:solidFill>
                            <a:prstClr val="white"/>
                          </a:solidFill>
                          <a:effectLst/>
                          <a:uLnTx/>
                          <a:uFillTx/>
                          <a:latin typeface="Century Gothic" panose="020B0502020202020204" pitchFamily="34" charset="0"/>
                          <a:ea typeface="+mn-ea"/>
                          <a:cs typeface="+mn-cs"/>
                        </a:rPr>
                        <a:t>STRATEGISCHE VORGABEN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a:ln>
                            <a:noFill/>
                          </a:ln>
                          <a:solidFill>
                            <a:prstClr val="white"/>
                          </a:solidFill>
                          <a:effectLst/>
                          <a:uLnTx/>
                          <a:uFillTx/>
                          <a:latin typeface="Century Gothic" panose="020B0502020202020204" pitchFamily="34" charset="0"/>
                          <a:ea typeface="+mn-ea"/>
                          <a:cs typeface="+mn-cs"/>
                        </a:rPr>
                        <a:t>MESSGRÖSSEN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a:ln>
                            <a:noFill/>
                          </a:ln>
                          <a:solidFill>
                            <a:prstClr val="white"/>
                          </a:solidFill>
                          <a:effectLst/>
                          <a:uLnTx/>
                          <a:uFillTx/>
                          <a:latin typeface="Century Gothic" panose="020B0502020202020204" pitchFamily="34" charset="0"/>
                          <a:ea typeface="+mn-ea"/>
                          <a:cs typeface="+mn-cs"/>
                        </a:rPr>
                        <a:t>Jahr 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a:ln>
                            <a:noFill/>
                          </a:ln>
                          <a:solidFill>
                            <a:prstClr val="white"/>
                          </a:solidFill>
                          <a:effectLst/>
                          <a:uLnTx/>
                          <a:uFillTx/>
                          <a:latin typeface="Century Gothic" panose="020B0502020202020204" pitchFamily="34" charset="0"/>
                          <a:ea typeface="+mn-ea"/>
                          <a:cs typeface="+mn-cs"/>
                        </a:rPr>
                        <a:t>Jahr 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a:ln>
                            <a:noFill/>
                          </a:ln>
                          <a:solidFill>
                            <a:prstClr val="white"/>
                          </a:solidFill>
                          <a:effectLst/>
                          <a:uLnTx/>
                          <a:uFillTx/>
                          <a:latin typeface="Century Gothic" panose="020B0502020202020204" pitchFamily="34" charset="0"/>
                          <a:ea typeface="+mn-ea"/>
                          <a:cs typeface="+mn-cs"/>
                        </a:rPr>
                        <a:t>Jahr 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a:ln>
                            <a:noFill/>
                          </a:ln>
                          <a:solidFill>
                            <a:prstClr val="white"/>
                          </a:solidFill>
                          <a:effectLst/>
                          <a:uLnTx/>
                          <a:uFillTx/>
                          <a:latin typeface="Century Gothic" panose="020B0502020202020204" pitchFamily="34" charset="0"/>
                          <a:ea typeface="+mn-ea"/>
                          <a:cs typeface="+mn-cs"/>
                        </a:rPr>
                        <a:t>Jahr 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a:ln>
                            <a:noFill/>
                          </a:ln>
                          <a:solidFill>
                            <a:prstClr val="white"/>
                          </a:solidFill>
                          <a:effectLst/>
                          <a:uLnTx/>
                          <a:uFillTx/>
                          <a:latin typeface="Century Gothic" panose="020B0502020202020204" pitchFamily="34" charset="0"/>
                          <a:ea typeface="+mn-ea"/>
                          <a:cs typeface="+mn-cs"/>
                        </a:rPr>
                        <a:t>Jahr 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a:ln>
                            <a:noFill/>
                          </a:ln>
                          <a:solidFill>
                            <a:prstClr val="white"/>
                          </a:solidFill>
                          <a:effectLst/>
                          <a:uLnTx/>
                          <a:uFillTx/>
                          <a:latin typeface="Century Gothic" panose="020B0502020202020204" pitchFamily="34" charset="0"/>
                          <a:ea typeface="+mn-ea"/>
                          <a:cs typeface="+mn-cs"/>
                        </a:rPr>
                        <a:t>INITIATIVEN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023664918"/>
                  </a:ext>
                </a:extLst>
              </a:tr>
              <a:tr h="461948">
                <a:tc>
                  <a:txBody>
                    <a:bodyPr/>
                    <a:lstStyle/>
                    <a:p>
                      <a:pPr algn="l" fontAlgn="ctr"/>
                      <a:endParaRPr lang="en-US" sz="130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alpha val="50000"/>
                      </a:schemeClr>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67347401"/>
                  </a:ext>
                </a:extLst>
              </a:tr>
              <a:tr h="461948">
                <a:tc>
                  <a:txBody>
                    <a:bodyPr/>
                    <a:lstStyle/>
                    <a:p>
                      <a:pPr algn="l" fontAlgn="ctr"/>
                      <a:endParaRPr lang="en-US" sz="130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alpha val="50000"/>
                      </a:srgbClr>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extLst>
                  <a:ext uri="{0D108BD9-81ED-4DB2-BD59-A6C34878D82A}">
                    <a16:rowId xmlns:a16="http://schemas.microsoft.com/office/drawing/2014/main" val="518918185"/>
                  </a:ext>
                </a:extLst>
              </a:tr>
              <a:tr h="461948">
                <a:tc>
                  <a:txBody>
                    <a:bodyPr/>
                    <a:lstStyle/>
                    <a:p>
                      <a:pPr algn="l" fontAlgn="ctr"/>
                      <a:endParaRPr lang="en-US" sz="130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alpha val="50000"/>
                      </a:schemeClr>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43082683"/>
                  </a:ext>
                </a:extLst>
              </a:tr>
              <a:tr h="461948">
                <a:tc>
                  <a:txBody>
                    <a:bodyPr/>
                    <a:lstStyle/>
                    <a:p>
                      <a:pPr algn="l" fontAlgn="ctr"/>
                      <a:endParaRPr lang="en-US" sz="130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alpha val="50000"/>
                      </a:schemeClr>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spc="0" baseline="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281058624"/>
                  </a:ext>
                </a:extLst>
              </a:tr>
              <a:tr h="461948">
                <a:tc>
                  <a:txBody>
                    <a:bodyPr/>
                    <a:lstStyle/>
                    <a:p>
                      <a:pPr algn="l" fontAlgn="ctr"/>
                      <a:endParaRPr lang="en-US" sz="130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alpha val="46994"/>
                      </a:srgbClr>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extLst>
                  <a:ext uri="{0D108BD9-81ED-4DB2-BD59-A6C34878D82A}">
                    <a16:rowId xmlns:a16="http://schemas.microsoft.com/office/drawing/2014/main" val="1420553986"/>
                  </a:ext>
                </a:extLst>
              </a:tr>
              <a:tr h="461948">
                <a:tc>
                  <a:txBody>
                    <a:bodyPr/>
                    <a:lstStyle/>
                    <a:p>
                      <a:pPr algn="l" fontAlgn="ctr"/>
                      <a:endParaRPr lang="en-US" sz="130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alpha val="50000"/>
                      </a:schemeClr>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61486615"/>
                  </a:ext>
                </a:extLst>
              </a:tr>
              <a:tr h="461948">
                <a:tc>
                  <a:txBody>
                    <a:bodyPr/>
                    <a:lstStyle/>
                    <a:p>
                      <a:pPr algn="l" fontAlgn="ctr"/>
                      <a:endParaRPr lang="en-US" sz="130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alpha val="50000"/>
                      </a:schemeClr>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189377462"/>
                  </a:ext>
                </a:extLst>
              </a:tr>
              <a:tr h="461948">
                <a:tc>
                  <a:txBody>
                    <a:bodyPr/>
                    <a:lstStyle/>
                    <a:p>
                      <a:pPr algn="l" fontAlgn="ctr"/>
                      <a:endParaRPr lang="en-US" sz="130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alpha val="47000"/>
                      </a:srgbClr>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extLst>
                  <a:ext uri="{0D108BD9-81ED-4DB2-BD59-A6C34878D82A}">
                    <a16:rowId xmlns:a16="http://schemas.microsoft.com/office/drawing/2014/main" val="1121716715"/>
                  </a:ext>
                </a:extLst>
              </a:tr>
              <a:tr h="461948">
                <a:tc>
                  <a:txBody>
                    <a:bodyPr/>
                    <a:lstStyle/>
                    <a:p>
                      <a:pPr algn="l" fontAlgn="ctr"/>
                      <a:endParaRPr lang="en-US" sz="130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alpha val="50000"/>
                      </a:schemeClr>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36061347"/>
                  </a:ext>
                </a:extLst>
              </a:tr>
              <a:tr h="461948">
                <a:tc>
                  <a:txBody>
                    <a:bodyPr/>
                    <a:lstStyle/>
                    <a:p>
                      <a:pPr algn="l" fontAlgn="ctr"/>
                      <a:endParaRPr lang="en-US" sz="130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alpha val="50000"/>
                      </a:schemeClr>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45644298"/>
                  </a:ext>
                </a:extLst>
              </a:tr>
              <a:tr h="461948">
                <a:tc>
                  <a:txBody>
                    <a:bodyPr/>
                    <a:lstStyle/>
                    <a:p>
                      <a:pPr algn="l" fontAlgn="ctr"/>
                      <a:endParaRPr lang="en-US" sz="130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alpha val="52000"/>
                      </a:srgbClr>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extLst>
                  <a:ext uri="{0D108BD9-81ED-4DB2-BD59-A6C34878D82A}">
                    <a16:rowId xmlns:a16="http://schemas.microsoft.com/office/drawing/2014/main" val="1231716744"/>
                  </a:ext>
                </a:extLst>
              </a:tr>
              <a:tr h="461948">
                <a:tc>
                  <a:txBody>
                    <a:bodyPr/>
                    <a:lstStyle/>
                    <a:p>
                      <a:pPr algn="l" fontAlgn="ctr"/>
                      <a:endParaRPr lang="en-US" sz="130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alpha val="50000"/>
                      </a:schemeClr>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spc="0" baseline="0"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15113361"/>
                  </a:ext>
                </a:extLst>
              </a:tr>
            </a:tbl>
          </a:graphicData>
        </a:graphic>
      </p:graphicFrame>
      <p:sp>
        <p:nvSpPr>
          <p:cNvPr id="14" name="Round Same Side Corner Rectangle 13">
            <a:extLst>
              <a:ext uri="{FF2B5EF4-FFF2-40B4-BE49-F238E27FC236}">
                <a16:creationId xmlns:a16="http://schemas.microsoft.com/office/drawing/2014/main" id="{12D152F1-20C8-C575-2505-825CAD8DA366}"/>
              </a:ext>
            </a:extLst>
          </p:cNvPr>
          <p:cNvSpPr/>
          <p:nvPr/>
        </p:nvSpPr>
        <p:spPr>
          <a:xfrm rot="16200000">
            <a:off x="-156896" y="1437160"/>
            <a:ext cx="1353313" cy="502920"/>
          </a:xfrm>
          <a:prstGeom prst="round2SameRect">
            <a:avLst/>
          </a:prstGeom>
          <a:solidFill>
            <a:srgbClr val="C6DEA7"/>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de-DE" sz="1200">
                <a:solidFill>
                  <a:schemeClr val="tx1"/>
                </a:solidFill>
                <a:latin typeface="Century Gothic" panose="020B0502020202020204" pitchFamily="34" charset="0"/>
              </a:rPr>
              <a:t>FINANZEN</a:t>
            </a:r>
          </a:p>
        </p:txBody>
      </p:sp>
      <p:sp>
        <p:nvSpPr>
          <p:cNvPr id="16" name="Round Same Side Corner Rectangle 15">
            <a:extLst>
              <a:ext uri="{FF2B5EF4-FFF2-40B4-BE49-F238E27FC236}">
                <a16:creationId xmlns:a16="http://schemas.microsoft.com/office/drawing/2014/main" id="{F6386F03-F14C-934A-9E66-ADB78EE794ED}"/>
              </a:ext>
            </a:extLst>
          </p:cNvPr>
          <p:cNvSpPr/>
          <p:nvPr/>
        </p:nvSpPr>
        <p:spPr>
          <a:xfrm rot="16200000">
            <a:off x="-156896" y="2833623"/>
            <a:ext cx="1353313" cy="502920"/>
          </a:xfrm>
          <a:prstGeom prst="round2SameRect">
            <a:avLst/>
          </a:prstGeom>
          <a:solidFill>
            <a:srgbClr val="B3E1D4"/>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de-DE" sz="1200">
                <a:solidFill>
                  <a:schemeClr val="tx1"/>
                </a:solidFill>
                <a:latin typeface="Century Gothic" panose="020B0502020202020204" pitchFamily="34" charset="0"/>
              </a:rPr>
              <a:t>KUNDSCHAFT</a:t>
            </a:r>
          </a:p>
        </p:txBody>
      </p:sp>
      <p:sp>
        <p:nvSpPr>
          <p:cNvPr id="17" name="Round Same Side Corner Rectangle 16">
            <a:extLst>
              <a:ext uri="{FF2B5EF4-FFF2-40B4-BE49-F238E27FC236}">
                <a16:creationId xmlns:a16="http://schemas.microsoft.com/office/drawing/2014/main" id="{29BD7184-81F4-9D38-791B-95F5B23235E4}"/>
              </a:ext>
            </a:extLst>
          </p:cNvPr>
          <p:cNvSpPr/>
          <p:nvPr/>
        </p:nvSpPr>
        <p:spPr>
          <a:xfrm rot="16200000">
            <a:off x="-156896" y="5626548"/>
            <a:ext cx="1353313" cy="502920"/>
          </a:xfrm>
          <a:prstGeom prst="round2SameRect">
            <a:avLst/>
          </a:prstGeom>
          <a:solidFill>
            <a:srgbClr val="C4E5E6"/>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de-DE" sz="1200">
                <a:solidFill>
                  <a:schemeClr val="tx1"/>
                </a:solidFill>
                <a:latin typeface="Century Gothic" panose="020B0502020202020204" pitchFamily="34" charset="0"/>
              </a:rPr>
              <a:t>AUS- UND </a:t>
            </a:r>
            <a:br>
              <a:rPr lang="en-US" sz="1200" dirty="0">
                <a:solidFill>
                  <a:schemeClr val="tx1"/>
                </a:solidFill>
                <a:latin typeface="Century Gothic" panose="020B0502020202020204" pitchFamily="34" charset="0"/>
              </a:rPr>
            </a:br>
            <a:r>
              <a:rPr lang="de-DE" sz="1200">
                <a:solidFill>
                  <a:schemeClr val="tx1"/>
                </a:solidFill>
                <a:latin typeface="Century Gothic" panose="020B0502020202020204" pitchFamily="34" charset="0"/>
              </a:rPr>
              <a:t>WEITERBILDUNG</a:t>
            </a:r>
          </a:p>
        </p:txBody>
      </p:sp>
      <p:sp>
        <p:nvSpPr>
          <p:cNvPr id="18" name="Round Same Side Corner Rectangle 17">
            <a:extLst>
              <a:ext uri="{FF2B5EF4-FFF2-40B4-BE49-F238E27FC236}">
                <a16:creationId xmlns:a16="http://schemas.microsoft.com/office/drawing/2014/main" id="{B54FB5BA-79B9-C6C1-4ED7-39C92F443E59}"/>
              </a:ext>
            </a:extLst>
          </p:cNvPr>
          <p:cNvSpPr/>
          <p:nvPr/>
        </p:nvSpPr>
        <p:spPr>
          <a:xfrm rot="16200000">
            <a:off x="-156896" y="4230086"/>
            <a:ext cx="1353313" cy="502920"/>
          </a:xfrm>
          <a:prstGeom prst="round2SameRect">
            <a:avLst/>
          </a:prstGeom>
          <a:solidFill>
            <a:srgbClr val="C9D3E4"/>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de-DE" sz="1200">
                <a:solidFill>
                  <a:schemeClr val="tx1"/>
                </a:solidFill>
                <a:latin typeface="Century Gothic" panose="020B0502020202020204" pitchFamily="34" charset="0"/>
              </a:rPr>
              <a:t>INTERNE PROZESSE</a:t>
            </a:r>
          </a:p>
        </p:txBody>
      </p:sp>
      <p:sp>
        <p:nvSpPr>
          <p:cNvPr id="19" name="TextBox 18">
            <a:extLst>
              <a:ext uri="{FF2B5EF4-FFF2-40B4-BE49-F238E27FC236}">
                <a16:creationId xmlns:a16="http://schemas.microsoft.com/office/drawing/2014/main" id="{4C184FB3-8477-0FA7-8C5D-FA2321BC1AEE}"/>
              </a:ext>
            </a:extLst>
          </p:cNvPr>
          <p:cNvSpPr txBox="1"/>
          <p:nvPr/>
        </p:nvSpPr>
        <p:spPr>
          <a:xfrm>
            <a:off x="99889" y="50584"/>
            <a:ext cx="5532839" cy="584775"/>
          </a:xfrm>
          <a:prstGeom prst="rect">
            <a:avLst/>
          </a:prstGeom>
          <a:noFill/>
        </p:spPr>
        <p:txBody>
          <a:bodyPr wrap="square" rtlCol="0">
            <a:spAutoFit/>
          </a:bodyPr>
          <a:lstStyle/>
          <a:p>
            <a:pPr rtl="0"/>
            <a:r>
              <a:rPr lang="de-DE" sz="3200" dirty="0" err="1">
                <a:solidFill>
                  <a:schemeClr val="tx1">
                    <a:lumMod val="50000"/>
                    <a:lumOff val="50000"/>
                  </a:schemeClr>
                </a:solidFill>
                <a:latin typeface="Courier" pitchFamily="2" charset="0"/>
              </a:rPr>
              <a:t>Balanced</a:t>
            </a:r>
            <a:r>
              <a:rPr lang="de-DE" sz="3200" dirty="0">
                <a:solidFill>
                  <a:schemeClr val="tx1">
                    <a:lumMod val="50000"/>
                    <a:lumOff val="50000"/>
                  </a:schemeClr>
                </a:solidFill>
                <a:latin typeface="Courier" pitchFamily="2" charset="0"/>
              </a:rPr>
              <a:t> </a:t>
            </a:r>
            <a:r>
              <a:rPr lang="de-DE" sz="3200" dirty="0" err="1">
                <a:solidFill>
                  <a:schemeClr val="tx1">
                    <a:lumMod val="50000"/>
                    <a:lumOff val="50000"/>
                  </a:schemeClr>
                </a:solidFill>
                <a:latin typeface="Courier" pitchFamily="2" charset="0"/>
              </a:rPr>
              <a:t>Scorecard</a:t>
            </a:r>
            <a:endParaRPr lang="de-DE" sz="3200" dirty="0">
              <a:solidFill>
                <a:schemeClr val="tx1">
                  <a:lumMod val="50000"/>
                  <a:lumOff val="50000"/>
                </a:schemeClr>
              </a:solidFill>
              <a:latin typeface="Courier" pitchFamily="2" charset="0"/>
            </a:endParaRPr>
          </a:p>
        </p:txBody>
      </p:sp>
      <p:sp>
        <p:nvSpPr>
          <p:cNvPr id="2" name="Round Same Side Corner Rectangle 1">
            <a:extLst>
              <a:ext uri="{FF2B5EF4-FFF2-40B4-BE49-F238E27FC236}">
                <a16:creationId xmlns:a16="http://schemas.microsoft.com/office/drawing/2014/main" id="{DEA2B4EF-BA5E-485D-7502-C81F6389238B}"/>
              </a:ext>
            </a:extLst>
          </p:cNvPr>
          <p:cNvSpPr/>
          <p:nvPr/>
        </p:nvSpPr>
        <p:spPr>
          <a:xfrm>
            <a:off x="6096000" y="293400"/>
            <a:ext cx="3765630" cy="341959"/>
          </a:xfrm>
          <a:prstGeom prst="round2Same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de-DE" sz="1600" dirty="0">
                <a:latin typeface="Century Gothic" panose="020B0502020202020204" pitchFamily="34" charset="0"/>
              </a:rPr>
              <a:t>ZIELVORGABEN</a:t>
            </a:r>
          </a:p>
        </p:txBody>
      </p:sp>
    </p:spTree>
    <p:extLst>
      <p:ext uri="{BB962C8B-B14F-4D97-AF65-F5344CB8AC3E}">
        <p14:creationId xmlns:p14="http://schemas.microsoft.com/office/powerpoint/2010/main" val="1760702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a:solidFill>
                            <a:schemeClr val="tx1"/>
                          </a:solidFill>
                          <a:effectLst/>
                          <a:latin typeface="Century Gothic" panose="020B0502020202020204" pitchFamily="34" charset="0"/>
                        </a:rPr>
                        <a:t> </a:t>
                      </a:r>
                    </a:p>
                    <a:p>
                      <a:pPr marL="0" marR="0" rtl="0">
                        <a:spcBef>
                          <a:spcPts val="0"/>
                        </a:spcBef>
                        <a:spcAft>
                          <a:spcPts val="0"/>
                        </a:spcAft>
                      </a:pPr>
                      <a:r>
                        <a:rPr lang="de-DE" sz="1400" b="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Die Nutzung dieser Informationen erfolgt deshalb auf eigenes Risiko.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15556</TotalTime>
  <Words>289</Words>
  <Application>Microsoft Office PowerPoint</Application>
  <PresentationFormat>Widescreen</PresentationFormat>
  <Paragraphs>21</Paragraphs>
  <Slides>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Ricky Nan</cp:lastModifiedBy>
  <cp:revision>328</cp:revision>
  <cp:lastPrinted>2024-02-20T23:48:17Z</cp:lastPrinted>
  <dcterms:created xsi:type="dcterms:W3CDTF">2021-07-07T23:54:57Z</dcterms:created>
  <dcterms:modified xsi:type="dcterms:W3CDTF">2024-09-06T13:45:13Z</dcterms:modified>
</cp:coreProperties>
</file>