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7F9FB"/>
    <a:srgbClr val="E4774A"/>
    <a:srgbClr val="56BFD2"/>
    <a:srgbClr val="A6DDE9"/>
    <a:srgbClr val="ECD6B2"/>
    <a:srgbClr val="99EBDD"/>
    <a:srgbClr val="DAE978"/>
    <a:srgbClr val="DEDFA3"/>
    <a:srgbClr val="D14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86447"/>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016948" cy="2693045"/>
          </a:xfrm>
          <a:prstGeom prst="rect">
            <a:avLst/>
          </a:prstGeom>
          <a:noFill/>
        </p:spPr>
        <p:txBody>
          <a:bodyPr wrap="square" rtlCol="0">
            <a:spAutoFit/>
          </a:bodyPr>
          <a:lstStyle/>
          <a:p>
            <a:pPr>
              <a:spcAft>
                <a:spcPts val="600"/>
              </a:spcAft>
            </a:pPr>
            <a:r>
              <a:rPr lang="de" sz="1600" dirty="0">
                <a:latin typeface="Century Gothic" panose="020B0502020202020204" pitchFamily="34" charset="0"/>
              </a:rPr>
              <a:t>Geben Sie die Monate und Aktivitäten ein, die in Ihrem Plan dargestellt sind. </a:t>
            </a:r>
          </a:p>
          <a:p>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Passen Sie Balken an, um die Zeitdauer pro Aktivität darzustellen.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Fügen Sie Start- und Enddatum, Meilensteindaten und zusätzliche Informationen in jedem Balken oder im Diagrammbereich hinzu. </a:t>
            </a:r>
          </a:p>
          <a:p>
            <a:pPr>
              <a:spcAft>
                <a:spcPts val="600"/>
              </a:spcAft>
            </a:pPr>
            <a:endParaRPr lang="en-US" sz="1600" dirty="0">
              <a:latin typeface="Century Gothic" panose="020B0502020202020204" pitchFamily="34" charset="0"/>
            </a:endParaRPr>
          </a:p>
          <a:p>
            <a:pPr>
              <a:spcAft>
                <a:spcPts val="600"/>
              </a:spcAft>
            </a:pPr>
            <a:r>
              <a:rPr lang="de" sz="1600" dirty="0">
                <a:latin typeface="Century Gothic" panose="020B0502020202020204" pitchFamily="34" charset="0"/>
              </a:rPr>
              <a:t>Verwenden Sie den Farbschlüssel, um einzelnen Aktivitäten Abteilungen, Teammitglieder oder Status zuzuweisen.  </a:t>
            </a:r>
            <a:endParaRPr lang="en-US"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de" sz="2400" b="1" dirty="0">
                <a:solidFill>
                  <a:schemeClr val="tx1">
                    <a:lumMod val="65000"/>
                    <a:lumOff val="35000"/>
                  </a:schemeClr>
                </a:solidFill>
                <a:latin typeface="Century Gothic" panose="020B0502020202020204" pitchFamily="34" charset="0"/>
              </a:rPr>
              <a:t>ROADMAP-VORLAGE FÜR IT-PROJEKTE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IT-PROJEKT-ROADMAP</a:t>
            </a:r>
            <a:endParaRPr lang="en-US" dirty="0">
              <a:solidFill>
                <a:schemeClr val="bg1"/>
              </a:solidFill>
              <a:latin typeface="Century Gothic" panose="020B0502020202020204" pitchFamily="34" charset="0"/>
              <a:ea typeface="Arial" charset="0"/>
              <a:cs typeface="Arial" charset="0"/>
            </a:endParaRPr>
          </a:p>
        </p:txBody>
      </p:sp>
      <p:sp>
        <p:nvSpPr>
          <p:cNvPr id="71" name="TextBox 70">
            <a:extLst>
              <a:ext uri="{FF2B5EF4-FFF2-40B4-BE49-F238E27FC236}">
                <a16:creationId xmlns:a16="http://schemas.microsoft.com/office/drawing/2014/main" id="{33F93576-D8E0-454E-A543-936B0C588D58}"/>
              </a:ext>
            </a:extLst>
          </p:cNvPr>
          <p:cNvSpPr txBox="1"/>
          <p:nvPr/>
        </p:nvSpPr>
        <p:spPr>
          <a:xfrm>
            <a:off x="257548" y="172250"/>
            <a:ext cx="7309961" cy="400110"/>
          </a:xfrm>
          <a:prstGeom prst="rect">
            <a:avLst/>
          </a:prstGeom>
          <a:noFill/>
        </p:spPr>
        <p:txBody>
          <a:bodyPr wrap="square" rtlCol="0">
            <a:spAutoFit/>
          </a:bodyPr>
          <a:lstStyle/>
          <a:p>
            <a:r>
              <a:rPr lang="de" sz="2000" b="1" dirty="0">
                <a:solidFill>
                  <a:schemeClr val="tx1">
                    <a:lumMod val="65000"/>
                    <a:lumOff val="35000"/>
                  </a:schemeClr>
                </a:solidFill>
                <a:latin typeface="Century Gothic" panose="020B0502020202020204" pitchFamily="34" charset="0"/>
              </a:rPr>
              <a:t>ROADMAP-VORLAGE FÜR IT-PROJEKTE</a:t>
            </a: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666807"/>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666807"/>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666807"/>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666807"/>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666807"/>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666807"/>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989809" y="679759"/>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SCHLÜSSELFARBE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7289148"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SCHLÜSSELFARBE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730222"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SCHLÜSSELFARBE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9068611"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SCHLÜSSELFARBE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5509685"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SCHLÜSSELFARBE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848074" y="679759"/>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latin typeface="Century Gothic" panose="020B0502020202020204" pitchFamily="34" charset="0"/>
              </a:rPr>
              <a:t>SCHLÜSSELFARBE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590859"/>
            <a:ext cx="1124988" cy="53245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400">
                <a:solidFill>
                  <a:schemeClr val="tx1">
                    <a:lumMod val="65000"/>
                    <a:lumOff val="35000"/>
                  </a:schemeClr>
                </a:solidFill>
                <a:latin typeface="Century Gothic" panose="020B0502020202020204" pitchFamily="34" charset="0"/>
              </a:rPr>
              <a:t>DEPT -oder- </a:t>
            </a:r>
          </a:p>
          <a:p>
            <a:r>
              <a:rPr lang="de" sz="1400">
                <a:solidFill>
                  <a:schemeClr val="tx1">
                    <a:lumMod val="65000"/>
                    <a:lumOff val="35000"/>
                  </a:schemeClr>
                </a:solidFill>
                <a:latin typeface="Century Gothic" panose="020B0502020202020204" pitchFamily="34" charset="0"/>
              </a:rPr>
              <a:t>STATUSSCHLÜSSEL</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1075799900"/>
              </p:ext>
            </p:extLst>
          </p:nvPr>
        </p:nvGraphicFramePr>
        <p:xfrm>
          <a:off x="351221" y="1155825"/>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fontAlgn="ctr"/>
                      <a:r>
                        <a:rPr lang="de"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de" sz="1000" b="1" u="none" strike="noStrike" dirty="0">
                          <a:effectLst/>
                          <a:latin typeface="Century Gothic" panose="020B0502020202020204" pitchFamily="34" charset="0"/>
                        </a:rPr>
                        <a:t>JAN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de" sz="1000" b="1" u="none" strike="noStrike" dirty="0">
                          <a:effectLst/>
                          <a:latin typeface="Century Gothic" panose="020B0502020202020204" pitchFamily="34" charset="0"/>
                        </a:rPr>
                        <a:t>FEBRUAR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de" sz="1000" b="1" u="none" strike="noStrike" dirty="0">
                          <a:effectLst/>
                          <a:latin typeface="Century Gothic" panose="020B0502020202020204" pitchFamily="34" charset="0"/>
                        </a:rPr>
                        <a:t>VERDERBEN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de" sz="1000" b="1" u="none" strike="noStrike" dirty="0">
                          <a:effectLst/>
                          <a:latin typeface="Century Gothic" panose="020B0502020202020204" pitchFamily="34" charset="0"/>
                        </a:rPr>
                        <a:t>effektiver Jahreszins</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de" sz="1000" b="1" u="none" strike="noStrike" dirty="0">
                          <a:effectLst/>
                          <a:latin typeface="Century Gothic" panose="020B0502020202020204" pitchFamily="34" charset="0"/>
                        </a:rPr>
                        <a:t>MAI</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de"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de" sz="1000" b="1" u="none" strike="noStrike" dirty="0">
                          <a:effectLst/>
                          <a:latin typeface="Century Gothic" panose="020B0502020202020204" pitchFamily="34" charset="0"/>
                        </a:rPr>
                        <a:t>JULI</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de" sz="1000" b="1" u="none" strike="noStrike" dirty="0">
                          <a:effectLst/>
                          <a:latin typeface="Century Gothic" panose="020B0502020202020204" pitchFamily="34" charset="0"/>
                        </a:rPr>
                        <a:t>AUG</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de" sz="1000" b="1" u="none" strike="noStrike" dirty="0">
                          <a:effectLst/>
                          <a:latin typeface="Century Gothic" panose="020B0502020202020204" pitchFamily="34" charset="0"/>
                        </a:rPr>
                        <a:t>SEPTEMBER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de" sz="1000" b="1" u="none" strike="noStrike" dirty="0">
                          <a:effectLst/>
                          <a:latin typeface="Century Gothic" panose="020B0502020202020204" pitchFamily="34" charset="0"/>
                        </a:rPr>
                        <a:t>OKT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de" sz="1000" b="1" u="none" strike="noStrike" dirty="0">
                          <a:effectLst/>
                          <a:latin typeface="Century Gothic" panose="020B0502020202020204" pitchFamily="34" charset="0"/>
                        </a:rPr>
                        <a:t>NOV</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de" sz="1000" b="1" u="none" strike="noStrike" dirty="0">
                          <a:effectLst/>
                          <a:latin typeface="Century Gothic" panose="020B0502020202020204" pitchFamily="34" charset="0"/>
                        </a:rPr>
                        <a:t>DEC</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fontAlgn="b"/>
                      <a:r>
                        <a:rPr lang="de" sz="1100" u="none" strike="noStrike" dirty="0">
                          <a:effectLst/>
                          <a:latin typeface="Century Gothic" panose="020B0502020202020204" pitchFamily="34" charset="0"/>
                        </a:rPr>
                        <a:t>NETZ</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fontAlgn="b"/>
                      <a:r>
                        <a:rPr lang="de" sz="1100" u="none" strike="noStrike" dirty="0">
                          <a:effectLst/>
                          <a:latin typeface="Century Gothic" panose="020B0502020202020204" pitchFamily="34" charset="0"/>
                        </a:rPr>
                        <a:t>SICHERHEIT</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fontAlgn="b"/>
                      <a:r>
                        <a:rPr lang="de" sz="1100" u="none" strike="noStrike" dirty="0">
                          <a:effectLst/>
                          <a:latin typeface="Century Gothic" panose="020B0502020202020204" pitchFamily="34" charset="0"/>
                        </a:rPr>
                        <a:t>BEDARFSERMITTLUNG</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5148226"/>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813566"/>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2</a:t>
            </a:r>
            <a:endParaRPr lang="en-US" sz="900" b="1">
              <a:solidFill>
                <a:schemeClr val="bg1"/>
              </a:solidFill>
              <a:latin typeface="Century Gothic" panose="020B0502020202020204" pitchFamily="34" charset="0"/>
              <a:ea typeface="Arial" charset="0"/>
              <a:cs typeface="Arial" charset="0"/>
            </a:endParaRP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930399"/>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930399"/>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2</a:t>
            </a:r>
            <a:endParaRPr lang="en-US" sz="900" b="1">
              <a:solidFill>
                <a:schemeClr val="bg1"/>
              </a:solidFill>
              <a:latin typeface="Century Gothic" panose="020B0502020202020204" pitchFamily="34" charset="0"/>
              <a:ea typeface="Arial" charset="0"/>
              <a:cs typeface="Arial" charset="0"/>
            </a:endParaRP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236694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5</a:t>
            </a:r>
            <a:endParaRPr lang="en-US" sz="900" b="1">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930399"/>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501163"/>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940325"/>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931431"/>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930399"/>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769424"/>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4342801"/>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2333594"/>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900" b="1">
                <a:solidFill>
                  <a:sysClr val="windowText" lastClr="000000"/>
                </a:solidFill>
                <a:latin typeface="Century Gothic" panose="020B0502020202020204" pitchFamily="34" charset="0"/>
                <a:ea typeface="Arial" charset="0"/>
                <a:cs typeface="Arial" charset="0"/>
              </a:rPr>
              <a:t>AKTIVITÄT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2286898"/>
            <a:ext cx="832766"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1000">
                <a:solidFill>
                  <a:schemeClr val="tx1"/>
                </a:solidFill>
                <a:latin typeface="Century Gothic" panose="020B0502020202020204" pitchFamily="34" charset="0"/>
              </a:rPr>
              <a:t>UPDATE VERSION 01/02</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537361"/>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1000" dirty="0">
                <a:solidFill>
                  <a:schemeClr val="tx1"/>
                </a:solidFill>
                <a:latin typeface="Century Gothic" panose="020B0502020202020204" pitchFamily="34" charset="0"/>
              </a:rPr>
              <a:t>BERICHT FÄLLIG 05/20</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227167"/>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1">
                  <a:solidFill>
                    <a:schemeClr val="tx1"/>
                  </a:solidFill>
                  <a:latin typeface="Century Gothic" panose="020B0502020202020204" pitchFamily="34" charset="0"/>
                </a:rPr>
                <a:t>ERSTER MEILENSTEIN</a:t>
              </a:r>
              <a:endParaRPr lang="en-US" sz="900" b="1">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1138267"/>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de" sz="1100">
                  <a:solidFill>
                    <a:srgbClr val="00B050"/>
                  </a:solidFill>
                  <a:latin typeface="Century Gothic" panose="020B0502020202020204" pitchFamily="34" charset="0"/>
                </a:rPr>
                <a:t>HEUTE</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227167"/>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 sz="900" b="1" dirty="0">
                  <a:solidFill>
                    <a:schemeClr val="tx1"/>
                  </a:solidFill>
                  <a:latin typeface="Century Gothic" panose="020B0502020202020204" pitchFamily="34" charset="0"/>
                </a:rPr>
                <a:t>ZWEITER MEILENSTEIN</a:t>
              </a:r>
              <a:endParaRPr lang="en-US" sz="900" b="1" dirty="0">
                <a:solidFill>
                  <a:schemeClr val="bg1"/>
                </a:solidFill>
                <a:latin typeface="Century Gothic" panose="020B0502020202020204" pitchFamily="34" charset="0"/>
              </a:endParaRP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784014"/>
            <a:ext cx="79825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1050" dirty="0">
                <a:solidFill>
                  <a:schemeClr val="tx1"/>
                </a:solidFill>
                <a:latin typeface="Century Gothic" panose="020B0502020202020204" pitchFamily="34" charset="0"/>
              </a:rPr>
              <a:t>START 07/01</a:t>
            </a:r>
          </a:p>
        </p:txBody>
      </p:sp>
      <p:pic>
        <p:nvPicPr>
          <p:cNvPr id="1045" name="Rounded Rectangle 12">
            <a:extLst>
              <a:ext uri="{FF2B5EF4-FFF2-40B4-BE49-F238E27FC236}">
                <a16:creationId xmlns:a16="http://schemas.microsoft.com/office/drawing/2014/main" id="{A9434215-F6A7-49FF-BF26-5D947DBD268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5400" y="990600"/>
            <a:ext cx="19050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TotalTime>
  <Words>284</Words>
  <Application>Microsoft Macintosh PowerPoint</Application>
  <PresentationFormat>Widescreen</PresentationFormat>
  <Paragraphs>95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cp:lastPrinted>2020-08-31T22:23:58Z</cp:lastPrinted>
  <dcterms:created xsi:type="dcterms:W3CDTF">2021-07-07T23:54:57Z</dcterms:created>
  <dcterms:modified xsi:type="dcterms:W3CDTF">2022-04-11T22:17:54Z</dcterms:modified>
</cp:coreProperties>
</file>